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media/image12.jpg" ContentType="image/png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trictFirstAndLastChars="0" saveSubsetFonts="1" autoCompressPictures="0">
  <p:sldMasterIdLst>
    <p:sldMasterId id="2147483656" r:id="rId1"/>
  </p:sldMasterIdLst>
  <p:notesMasterIdLst>
    <p:notesMasterId r:id="rId6"/>
  </p:notesMasterIdLst>
  <p:sldIdLst>
    <p:sldId id="284" r:id="rId2"/>
    <p:sldId id="256" r:id="rId3"/>
    <p:sldId id="259" r:id="rId4"/>
    <p:sldId id="260" r:id="rId5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19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hasvat Desai" initials="SD" lastIdx="1" clrIdx="0">
    <p:extLst>
      <p:ext uri="{19B8F6BF-5375-455C-9EA6-DF929625EA0E}">
        <p15:presenceInfo xmlns:p15="http://schemas.microsoft.com/office/powerpoint/2012/main" userId="Shasvat Desai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91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221" y="82"/>
      </p:cViewPr>
      <p:guideLst>
        <p:guide orient="horz" pos="1619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commentAuthors" Target="commentAuthor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.xlsx"/><Relationship Id="rId1" Type="http://schemas.openxmlformats.org/officeDocument/2006/relationships/themeOverride" Target="../theme/themeOverrid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Thermal</c:v>
                </c:pt>
              </c:strCache>
            </c:strRef>
          </c:tx>
          <c:invertIfNegative val="0"/>
          <c:cat>
            <c:strRef>
              <c:f>Sheet1!$A$2:$A$3</c:f>
              <c:strCache>
                <c:ptCount val="2"/>
                <c:pt idx="0">
                  <c:v>Reasonable Day</c:v>
                </c:pt>
                <c:pt idx="1">
                  <c:v>Reasonable Night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0.442</c:v>
                </c:pt>
                <c:pt idx="1">
                  <c:v>0.40400000000000003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54E-4DF3-9EC4-5C6BF510A63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Thermal+Static Saliency</c:v>
                </c:pt>
              </c:strCache>
            </c:strRef>
          </c:tx>
          <c:invertIfNegative val="0"/>
          <c:cat>
            <c:strRef>
              <c:f>Sheet1!$A$2:$A$3</c:f>
              <c:strCache>
                <c:ptCount val="2"/>
                <c:pt idx="0">
                  <c:v>Reasonable Day</c:v>
                </c:pt>
                <c:pt idx="1">
                  <c:v>Reasonable Night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0.39400000000000002</c:v>
                </c:pt>
                <c:pt idx="1">
                  <c:v>0.40500000000000003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54E-4DF3-9EC4-5C6BF510A63B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Thermal+PiCA Saliency</c:v>
                </c:pt>
              </c:strCache>
            </c:strRef>
          </c:tx>
          <c:invertIfNegative val="0"/>
          <c:cat>
            <c:strRef>
              <c:f>Sheet1!$A$2:$A$3</c:f>
              <c:strCache>
                <c:ptCount val="2"/>
                <c:pt idx="0">
                  <c:v>Reasonable Day</c:v>
                </c:pt>
                <c:pt idx="1">
                  <c:v>Reasonable Night</c:v>
                </c:pt>
              </c:strCache>
            </c:strRef>
          </c:cat>
          <c:val>
            <c:numRef>
              <c:f>Sheet1!$D$2:$D$3</c:f>
              <c:numCache>
                <c:formatCode>General</c:formatCode>
                <c:ptCount val="2"/>
                <c:pt idx="0">
                  <c:v>0.32200000000000001</c:v>
                </c:pt>
                <c:pt idx="1">
                  <c:v>0.217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54E-4DF3-9EC4-5C6BF510A63B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Thermal+R3 Saliency</c:v>
                </c:pt>
              </c:strCache>
            </c:strRef>
          </c:tx>
          <c:invertIfNegative val="0"/>
          <c:cat>
            <c:strRef>
              <c:f>Sheet1!$A$2:$A$3</c:f>
              <c:strCache>
                <c:ptCount val="2"/>
                <c:pt idx="0">
                  <c:v>Reasonable Day</c:v>
                </c:pt>
                <c:pt idx="1">
                  <c:v>Reasonable Night</c:v>
                </c:pt>
              </c:strCache>
            </c:strRef>
          </c:cat>
          <c:val>
            <c:numRef>
              <c:f>Sheet1!$E$2:$E$3</c:f>
              <c:numCache>
                <c:formatCode>General</c:formatCode>
                <c:ptCount val="2"/>
                <c:pt idx="0">
                  <c:v>0.30399999999999999</c:v>
                </c:pt>
                <c:pt idx="1">
                  <c:v>0.21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454E-4DF3-9EC4-5C6BF510A63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134531032"/>
        <c:axId val="2134753784"/>
      </c:barChart>
      <c:catAx>
        <c:axId val="2134531032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crossAx val="2134753784"/>
        <c:crosses val="autoZero"/>
        <c:auto val="1"/>
        <c:lblAlgn val="ctr"/>
        <c:lblOffset val="100"/>
        <c:noMultiLvlLbl val="0"/>
      </c:catAx>
      <c:valAx>
        <c:axId val="2134753784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2134531032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69631675310422581"/>
          <c:y val="4.8612812287352983E-3"/>
          <c:w val="0.29512985165247219"/>
          <c:h val="0.86188237581413452"/>
        </c:manualLayout>
      </c:layout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2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" name="Google Shape;5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ogo">
  <p:cSld name="Logo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>
            <a:off x="5946223" y="0"/>
            <a:ext cx="3197777" cy="545042"/>
          </a:xfrm>
          <a:prstGeom prst="rect">
            <a:avLst/>
          </a:prstGeom>
          <a:solidFill>
            <a:srgbClr val="661023"/>
          </a:solidFill>
          <a:ln>
            <a:noFill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" name="Google Shape;17;p3" descr="wordmark2 whit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401612" y="171924"/>
            <a:ext cx="1485779" cy="188108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3"/>
          <p:cNvSpPr/>
          <p:nvPr/>
        </p:nvSpPr>
        <p:spPr>
          <a:xfrm>
            <a:off x="1" y="4953000"/>
            <a:ext cx="9144000" cy="6349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3"/>
          <p:cNvSpPr/>
          <p:nvPr/>
        </p:nvSpPr>
        <p:spPr>
          <a:xfrm>
            <a:off x="1" y="5016499"/>
            <a:ext cx="9144000" cy="127001"/>
          </a:xfrm>
          <a:prstGeom prst="rect">
            <a:avLst/>
          </a:prstGeom>
          <a:solidFill>
            <a:srgbClr val="66102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6774061" y="4688375"/>
            <a:ext cx="21336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sldNum" idx="12"/>
          </p:nvPr>
        </p:nvSpPr>
        <p:spPr>
          <a:xfrm>
            <a:off x="6774061" y="4688375"/>
            <a:ext cx="21336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_A">
  <p:cSld name="Title Slide_A">
    <p:bg>
      <p:bgPr>
        <a:solidFill>
          <a:schemeClr val="lt1"/>
        </a:solid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7" descr="15-0192_MG_1945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526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0" tIns="0" rIns="0" bIns="0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3" name="Google Shape;43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0" tIns="0" rIns="0" bIns="0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_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15-0192_MG_1898-Edit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8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670070"/>
      </p:ext>
    </p:extLst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443319" y="327040"/>
            <a:ext cx="7794569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861119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861119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/>
          <p:nvPr/>
        </p:nvSpPr>
        <p:spPr>
          <a:xfrm>
            <a:off x="76337" y="150935"/>
            <a:ext cx="18466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1"/>
          <p:cNvSpPr txBox="1">
            <a:spLocks noGrp="1"/>
          </p:cNvSpPr>
          <p:nvPr>
            <p:ph type="sldNum" idx="12"/>
          </p:nvPr>
        </p:nvSpPr>
        <p:spPr>
          <a:xfrm>
            <a:off x="6774061" y="4688375"/>
            <a:ext cx="21336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u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u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u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u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u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u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u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u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u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3" r:id="rId3"/>
    <p:sldLayoutId id="2147483654" r:id="rId4"/>
    <p:sldLayoutId id="2147483655" r:id="rId5"/>
    <p:sldLayoutId id="2147483657" r:id="rId6"/>
  </p:sldLayoutIdLst>
  <p:transition spd="med">
    <p:fade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2.jpg"/><Relationship Id="rId4" Type="http://schemas.openxmlformats.org/officeDocument/2006/relationships/image" Target="../media/image6.PNG"/><Relationship Id="rId9" Type="http://schemas.openxmlformats.org/officeDocument/2006/relationships/image" Target="../media/image11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13" Type="http://schemas.openxmlformats.org/officeDocument/2006/relationships/image" Target="../media/image21.png"/><Relationship Id="rId3" Type="http://schemas.openxmlformats.org/officeDocument/2006/relationships/image" Target="../media/image14.jpg"/><Relationship Id="rId7" Type="http://schemas.openxmlformats.org/officeDocument/2006/relationships/image" Target="../media/image18.jpg"/><Relationship Id="rId12" Type="http://schemas.openxmlformats.org/officeDocument/2006/relationships/image" Target="../media/image20.jpg"/><Relationship Id="rId2" Type="http://schemas.openxmlformats.org/officeDocument/2006/relationships/image" Target="../media/image13.jpg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jpg"/><Relationship Id="rId11" Type="http://schemas.openxmlformats.org/officeDocument/2006/relationships/image" Target="../media/image19.jpg"/><Relationship Id="rId5" Type="http://schemas.openxmlformats.org/officeDocument/2006/relationships/image" Target="../media/image16.jpg"/><Relationship Id="rId15" Type="http://schemas.openxmlformats.org/officeDocument/2006/relationships/image" Target="../media/image23.jpg"/><Relationship Id="rId10" Type="http://schemas.openxmlformats.org/officeDocument/2006/relationships/image" Target="../media/image12.jpg"/><Relationship Id="rId4" Type="http://schemas.openxmlformats.org/officeDocument/2006/relationships/image" Target="../media/image15.png"/><Relationship Id="rId9" Type="http://schemas.openxmlformats.org/officeDocument/2006/relationships/image" Target="../media/image10.jpg"/><Relationship Id="rId14" Type="http://schemas.openxmlformats.org/officeDocument/2006/relationships/image" Target="../media/image22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3660559" y="0"/>
            <a:ext cx="5483441" cy="3556496"/>
          </a:xfrm>
          <a:prstGeom prst="rect">
            <a:avLst/>
          </a:prstGeom>
          <a:solidFill>
            <a:srgbClr val="5C0D1C">
              <a:alpha val="8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 descr="UMAwordmark_wtag_whit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5300" y="205020"/>
            <a:ext cx="2125517" cy="423135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826277" y="2163915"/>
            <a:ext cx="4678531" cy="877163"/>
          </a:xfrm>
          <a:prstGeom prst="rect">
            <a:avLst/>
          </a:prstGeom>
          <a:noFill/>
        </p:spPr>
        <p:txBody>
          <a:bodyPr wrap="square" lIns="0" tIns="0" rtlCol="0">
            <a:spAutoFit/>
          </a:bodyPr>
          <a:lstStyle/>
          <a:p>
            <a:r>
              <a:rPr lang="en-US" sz="1800" dirty="0" err="1">
                <a:solidFill>
                  <a:schemeClr val="bg1"/>
                </a:solidFill>
              </a:rPr>
              <a:t>Debasmita</a:t>
            </a:r>
            <a:r>
              <a:rPr lang="en-US" sz="1800" dirty="0">
                <a:solidFill>
                  <a:schemeClr val="bg1"/>
                </a:solidFill>
              </a:rPr>
              <a:t> Ghose*, Shasvat Desai*, Sneha Bhattacharya*,  Deep Chakraborty*, Madalina </a:t>
            </a:r>
            <a:r>
              <a:rPr lang="en-US" sz="1800" dirty="0" err="1">
                <a:solidFill>
                  <a:schemeClr val="bg1"/>
                </a:solidFill>
              </a:rPr>
              <a:t>Fiterau</a:t>
            </a:r>
            <a:r>
              <a:rPr lang="en-US" sz="1800" dirty="0">
                <a:solidFill>
                  <a:schemeClr val="bg1"/>
                </a:solidFill>
              </a:rPr>
              <a:t>,  </a:t>
            </a:r>
            <a:r>
              <a:rPr lang="en-US" sz="1800" dirty="0" err="1">
                <a:solidFill>
                  <a:schemeClr val="bg1"/>
                </a:solidFill>
              </a:rPr>
              <a:t>Tauhidur</a:t>
            </a:r>
            <a:r>
              <a:rPr lang="en-US" sz="1800" dirty="0">
                <a:solidFill>
                  <a:schemeClr val="bg1"/>
                </a:solidFill>
              </a:rPr>
              <a:t> Rahman</a:t>
            </a:r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3907764" y="698306"/>
            <a:ext cx="4988700" cy="1292662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1" kern="1200">
                <a:solidFill>
                  <a:srgbClr val="861119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Pedestrian Detection in Thermal Images using Saliency Maps</a:t>
            </a:r>
          </a:p>
        </p:txBody>
      </p:sp>
      <p:sp>
        <p:nvSpPr>
          <p:cNvPr id="18" name="Subtitle 2"/>
          <p:cNvSpPr txBox="1">
            <a:spLocks/>
          </p:cNvSpPr>
          <p:nvPr/>
        </p:nvSpPr>
        <p:spPr>
          <a:xfrm>
            <a:off x="4971058" y="3037656"/>
            <a:ext cx="3925406" cy="34589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accent5"/>
              </a:buClr>
              <a:buSzTx/>
              <a:buFont typeface="Arial"/>
              <a:buNone/>
              <a:tabLst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>
                <a:solidFill>
                  <a:schemeClr val="bg1"/>
                </a:solidFill>
              </a:rPr>
              <a:t>[16 June], 2019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FB2E26A-7BA0-4691-A9E7-D74FB27DF395}"/>
              </a:ext>
            </a:extLst>
          </p:cNvPr>
          <p:cNvSpPr txBox="1"/>
          <p:nvPr/>
        </p:nvSpPr>
        <p:spPr>
          <a:xfrm>
            <a:off x="3660559" y="3310275"/>
            <a:ext cx="28974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* Authors contributed equally</a:t>
            </a:r>
          </a:p>
        </p:txBody>
      </p:sp>
    </p:spTree>
    <p:extLst>
      <p:ext uri="{BB962C8B-B14F-4D97-AF65-F5344CB8AC3E}">
        <p14:creationId xmlns:p14="http://schemas.microsoft.com/office/powerpoint/2010/main" val="3629994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53" name="Google Shape;53;p10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94662" y="1013666"/>
                <a:ext cx="8441038" cy="283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457200" lvl="0" indent="-342900">
                  <a:buClr>
                    <a:schemeClr val="dk1"/>
                  </a:buClr>
                  <a:buSzPts val="1800"/>
                  <a:buChar char="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ar-AE" sz="180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sz="1800" dirty="0">
                            <a:solidFill>
                              <a:schemeClr val="dk1"/>
                            </a:solidFill>
                          </a:rPr>
                          <m:t>Color</m:t>
                        </m:r>
                        <m:r>
                          <m:rPr>
                            <m:nor/>
                          </m:rPr>
                          <a:rPr lang="en-US" sz="1800" dirty="0">
                            <a:solidFill>
                              <a:schemeClr val="dk1"/>
                            </a:solidFill>
                          </a:rPr>
                          <m:t>-</m:t>
                        </m:r>
                        <m:r>
                          <m:rPr>
                            <m:nor/>
                          </m:rPr>
                          <a:rPr lang="en-US" sz="1800" dirty="0">
                            <a:solidFill>
                              <a:schemeClr val="dk1"/>
                            </a:solidFill>
                          </a:rPr>
                          <m:t>Thermal</m:t>
                        </m:r>
                        <m:r>
                          <m:rPr>
                            <m:nor/>
                          </m:rPr>
                          <a:rPr lang="en-US" sz="1800" dirty="0">
                            <a:solidFill>
                              <a:schemeClr val="dk1"/>
                            </a:solidFill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1800" dirty="0">
                            <a:solidFill>
                              <a:schemeClr val="dk1"/>
                            </a:solidFill>
                          </a:rPr>
                          <m:t>image</m:t>
                        </m:r>
                        <m:r>
                          <m:rPr>
                            <m:nor/>
                          </m:rPr>
                          <a:rPr lang="en-US" sz="1800" dirty="0">
                            <a:solidFill>
                              <a:schemeClr val="dk1"/>
                            </a:solidFill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1800" dirty="0">
                            <a:solidFill>
                              <a:schemeClr val="dk1"/>
                            </a:solidFill>
                          </a:rPr>
                          <m:t>pairs</m:t>
                        </m:r>
                        <m:r>
                          <m:rPr>
                            <m:nor/>
                          </m:rPr>
                          <a:rPr lang="en-US" sz="1800" dirty="0">
                            <a:solidFill>
                              <a:schemeClr val="dk1"/>
                            </a:solidFill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1800" dirty="0">
                            <a:solidFill>
                              <a:schemeClr val="dk1"/>
                            </a:solidFill>
                          </a:rPr>
                          <m:t>from</m:t>
                        </m:r>
                        <m:r>
                          <m:rPr>
                            <m:nor/>
                          </m:rPr>
                          <a:rPr lang="en-US" sz="1800" dirty="0">
                            <a:solidFill>
                              <a:schemeClr val="dk1"/>
                            </a:solidFill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1800" dirty="0">
                            <a:solidFill>
                              <a:schemeClr val="dk1"/>
                            </a:solidFill>
                          </a:rPr>
                          <m:t>KAIST</m:t>
                        </m:r>
                        <m:r>
                          <m:rPr>
                            <m:nor/>
                          </m:rPr>
                          <a:rPr lang="en-US" sz="1800" dirty="0">
                            <a:solidFill>
                              <a:schemeClr val="dk1"/>
                            </a:solidFill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1800" dirty="0">
                            <a:solidFill>
                              <a:schemeClr val="dk1"/>
                            </a:solidFill>
                          </a:rPr>
                          <m:t>Multispectral</m:t>
                        </m:r>
                        <m:r>
                          <m:rPr>
                            <m:nor/>
                          </m:rPr>
                          <a:rPr lang="en-US" sz="1800" dirty="0">
                            <a:solidFill>
                              <a:schemeClr val="dk1"/>
                            </a:solidFill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1800" dirty="0">
                            <a:solidFill>
                              <a:schemeClr val="dk1"/>
                            </a:solidFill>
                          </a:rPr>
                          <m:t>Pedestrian</m:t>
                        </m:r>
                        <m:r>
                          <m:rPr>
                            <m:nor/>
                          </m:rPr>
                          <a:rPr lang="en-US" sz="1800" dirty="0">
                            <a:solidFill>
                              <a:schemeClr val="dk1"/>
                            </a:solidFill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1800" dirty="0">
                            <a:solidFill>
                              <a:schemeClr val="dk1"/>
                            </a:solidFill>
                          </a:rPr>
                          <m:t>Dataset</m:t>
                        </m:r>
                      </m:e>
                      <m:sup>
                        <m:r>
                          <a:rPr lang="ar-AE" sz="18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endParaRPr lang="ar-AE" sz="1800" dirty="0">
                  <a:solidFill>
                    <a:schemeClr val="dk1"/>
                  </a:solidFill>
                </a:endParaRPr>
              </a:p>
              <a:p>
                <a:pPr marL="1143000" marR="0" lvl="2" indent="-127000" algn="l" rtl="0">
                  <a:spcBef>
                    <a:spcPts val="320"/>
                  </a:spcBef>
                  <a:spcAft>
                    <a:spcPts val="0"/>
                  </a:spcAft>
                  <a:buClr>
                    <a:schemeClr val="accent5"/>
                  </a:buClr>
                  <a:buSzPts val="1600"/>
                  <a:buFont typeface="Arial"/>
                  <a:buNone/>
                </a:pPr>
                <a:endParaRPr sz="1800" dirty="0"/>
              </a:p>
            </p:txBody>
          </p:sp>
        </mc:Choice>
        <mc:Fallback>
          <p:sp>
            <p:nvSpPr>
              <p:cNvPr id="53" name="Google Shape;53;p10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94662" y="1013666"/>
                <a:ext cx="8441038" cy="283200"/>
              </a:xfrm>
              <a:prstGeom prst="rect">
                <a:avLst/>
              </a:prstGeom>
              <a:blipFill>
                <a:blip r:embed="rId3"/>
                <a:stretch>
                  <a:fillRect t="-21277" b="-7021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Google Shape;55;p10"/>
          <p:cNvSpPr txBox="1"/>
          <p:nvPr/>
        </p:nvSpPr>
        <p:spPr>
          <a:xfrm>
            <a:off x="66547" y="2699352"/>
            <a:ext cx="2423674" cy="5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n-US" sz="1800" dirty="0"/>
              <a:t>Thermal Images</a:t>
            </a:r>
            <a:endParaRPr sz="1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C4B178-6A10-4E04-9DF2-8C708235370C}"/>
              </a:ext>
            </a:extLst>
          </p:cNvPr>
          <p:cNvSpPr txBox="1"/>
          <p:nvPr/>
        </p:nvSpPr>
        <p:spPr>
          <a:xfrm>
            <a:off x="54348" y="74377"/>
            <a:ext cx="48720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INTRODUCTION</a:t>
            </a:r>
          </a:p>
        </p:txBody>
      </p:sp>
      <p:pic>
        <p:nvPicPr>
          <p:cNvPr id="4" name="Picture 3" descr="A blurry image of a busy city street&#10;&#10;Description automatically generated">
            <a:extLst>
              <a:ext uri="{FF2B5EF4-FFF2-40B4-BE49-F238E27FC236}">
                <a16:creationId xmlns:a16="http://schemas.microsoft.com/office/drawing/2014/main" id="{C6D9F4D8-06C2-40E9-AEEB-E595CD7100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48" y="1639280"/>
            <a:ext cx="2003052" cy="106600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D4B2476-7D37-4931-AA4F-5C65004BA6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8966" y="1666527"/>
            <a:ext cx="2057400" cy="1070180"/>
          </a:xfrm>
          <a:prstGeom prst="rect">
            <a:avLst/>
          </a:prstGeom>
        </p:spPr>
      </p:pic>
      <p:pic>
        <p:nvPicPr>
          <p:cNvPr id="8" name="Picture 7" descr="A picture containing object, clock, building, green&#10;&#10;Description automatically generated">
            <a:extLst>
              <a:ext uri="{FF2B5EF4-FFF2-40B4-BE49-F238E27FC236}">
                <a16:creationId xmlns:a16="http://schemas.microsoft.com/office/drawing/2014/main" id="{43E12EBA-5BB8-4186-BD4E-DAE2614229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06051" y="1652977"/>
            <a:ext cx="2055354" cy="1097280"/>
          </a:xfrm>
          <a:prstGeom prst="rect">
            <a:avLst/>
          </a:prstGeom>
        </p:spPr>
      </p:pic>
      <p:pic>
        <p:nvPicPr>
          <p:cNvPr id="10" name="Picture 9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A0BBFE3E-9DA7-4BDA-80DD-B922981422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37949" y="1666527"/>
            <a:ext cx="2055355" cy="109728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4EF6F7E-1D12-47EE-A0C3-134897E3A0E3}"/>
              </a:ext>
            </a:extLst>
          </p:cNvPr>
          <p:cNvSpPr txBox="1"/>
          <p:nvPr/>
        </p:nvSpPr>
        <p:spPr>
          <a:xfrm>
            <a:off x="1753562" y="1328620"/>
            <a:ext cx="858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Day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B5DAD2-DB26-43AC-AFF3-47C6FFF5BC85}"/>
              </a:ext>
            </a:extLst>
          </p:cNvPr>
          <p:cNvSpPr txBox="1"/>
          <p:nvPr/>
        </p:nvSpPr>
        <p:spPr>
          <a:xfrm>
            <a:off x="6597482" y="1330713"/>
            <a:ext cx="792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Night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EDCE06F-0F01-413F-9B91-D6276705E70B}"/>
              </a:ext>
            </a:extLst>
          </p:cNvPr>
          <p:cNvSpPr txBox="1"/>
          <p:nvPr/>
        </p:nvSpPr>
        <p:spPr>
          <a:xfrm>
            <a:off x="2265667" y="2738117"/>
            <a:ext cx="693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+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8272182-D8E9-432F-A0E8-CD6BB6B9BCE9}"/>
              </a:ext>
            </a:extLst>
          </p:cNvPr>
          <p:cNvSpPr txBox="1"/>
          <p:nvPr/>
        </p:nvSpPr>
        <p:spPr>
          <a:xfrm>
            <a:off x="2541181" y="2730794"/>
            <a:ext cx="2322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Saliency Maps</a:t>
            </a:r>
          </a:p>
        </p:txBody>
      </p:sp>
      <p:pic>
        <p:nvPicPr>
          <p:cNvPr id="18" name="Picture 17" descr="A picture containing tree, sky, grass, outdoor&#10;&#10;Description automatically generated">
            <a:extLst>
              <a:ext uri="{FF2B5EF4-FFF2-40B4-BE49-F238E27FC236}">
                <a16:creationId xmlns:a16="http://schemas.microsoft.com/office/drawing/2014/main" id="{1F23FDC2-A757-4B14-9955-735C95800B2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86163" y="3107223"/>
            <a:ext cx="1927123" cy="1541698"/>
          </a:xfrm>
          <a:prstGeom prst="rect">
            <a:avLst/>
          </a:prstGeom>
        </p:spPr>
      </p:pic>
      <p:pic>
        <p:nvPicPr>
          <p:cNvPr id="20" name="Picture 19" descr="A close up of a logo&#10;&#10;Description automatically generated">
            <a:extLst>
              <a:ext uri="{FF2B5EF4-FFF2-40B4-BE49-F238E27FC236}">
                <a16:creationId xmlns:a16="http://schemas.microsoft.com/office/drawing/2014/main" id="{A9E0324B-1212-4009-97E9-0DF6C02DF0B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56957" y="3113676"/>
            <a:ext cx="1927123" cy="1541699"/>
          </a:xfrm>
          <a:prstGeom prst="rect">
            <a:avLst/>
          </a:prstGeom>
        </p:spPr>
      </p:pic>
      <p:pic>
        <p:nvPicPr>
          <p:cNvPr id="22" name="Picture 21" descr="A picture containing outdoor, sky, road, tree&#10;&#10;Description automatically generated">
            <a:extLst>
              <a:ext uri="{FF2B5EF4-FFF2-40B4-BE49-F238E27FC236}">
                <a16:creationId xmlns:a16="http://schemas.microsoft.com/office/drawing/2014/main" id="{C12C90AB-116E-4039-B726-E684E4CB284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61833" y="3105596"/>
            <a:ext cx="1927123" cy="154169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B8103CB-B71E-44F0-9B7C-5AC516BE2B39}"/>
              </a:ext>
            </a:extLst>
          </p:cNvPr>
          <p:cNvSpPr txBox="1"/>
          <p:nvPr/>
        </p:nvSpPr>
        <p:spPr>
          <a:xfrm>
            <a:off x="4490466" y="2750257"/>
            <a:ext cx="1677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Fused Image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EFDE546-C868-4AFC-B21A-BFEADD3263EC}"/>
              </a:ext>
            </a:extLst>
          </p:cNvPr>
          <p:cNvSpPr txBox="1"/>
          <p:nvPr/>
        </p:nvSpPr>
        <p:spPr>
          <a:xfrm>
            <a:off x="4215989" y="2762291"/>
            <a:ext cx="372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=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E2DE38-D892-4EF5-9E9A-EBBBB5601182}"/>
              </a:ext>
            </a:extLst>
          </p:cNvPr>
          <p:cNvSpPr txBox="1"/>
          <p:nvPr/>
        </p:nvSpPr>
        <p:spPr>
          <a:xfrm>
            <a:off x="-52342" y="4590600"/>
            <a:ext cx="92486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 1. Hwang, </a:t>
            </a:r>
            <a:r>
              <a:rPr lang="en-US" sz="1000" dirty="0" err="1"/>
              <a:t>Soonmin</a:t>
            </a:r>
            <a:r>
              <a:rPr lang="en-US" sz="1000" dirty="0"/>
              <a:t>, et al. "Multispectral pedestrian detection: Benchmark dataset and baseline." </a:t>
            </a:r>
            <a:r>
              <a:rPr lang="en-US" sz="1000" i="1" dirty="0"/>
              <a:t>Proceedings of the IEEE conference on computer vision and      pattern recognition</a:t>
            </a:r>
            <a:r>
              <a:rPr lang="en-US" sz="1000" dirty="0"/>
              <a:t>. 2015.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2.96296E-6 L 0.23194 2.96296E-6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597" y="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2.96296E-6 L -0.09531 0.00092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74" y="31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23" grpId="0"/>
      <p:bldP spid="2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3563EB0-80BF-4956-833E-F2661965699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</a:t>
            </a:fld>
            <a:endParaRPr lang="en-US"/>
          </a:p>
        </p:txBody>
      </p:sp>
      <p:sp>
        <p:nvSpPr>
          <p:cNvPr id="3" name="Google Shape;61;p11">
            <a:extLst>
              <a:ext uri="{FF2B5EF4-FFF2-40B4-BE49-F238E27FC236}">
                <a16:creationId xmlns:a16="http://schemas.microsoft.com/office/drawing/2014/main" id="{E338A402-F7B4-4301-9514-F87E9C71DB2D}"/>
              </a:ext>
            </a:extLst>
          </p:cNvPr>
          <p:cNvSpPr/>
          <p:nvPr/>
        </p:nvSpPr>
        <p:spPr>
          <a:xfrm>
            <a:off x="6431335" y="640710"/>
            <a:ext cx="742500" cy="4239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dirty="0"/>
              <a:t>Saliency Detector</a:t>
            </a:r>
            <a:endParaRPr sz="1000" b="1" dirty="0"/>
          </a:p>
        </p:txBody>
      </p:sp>
      <p:pic>
        <p:nvPicPr>
          <p:cNvPr id="4" name="Google Shape;62;p11">
            <a:extLst>
              <a:ext uri="{FF2B5EF4-FFF2-40B4-BE49-F238E27FC236}">
                <a16:creationId xmlns:a16="http://schemas.microsoft.com/office/drawing/2014/main" id="{0C560546-7672-4F36-A995-31228AA19BC2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34567" y="3047657"/>
            <a:ext cx="914400" cy="841248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63;p11">
            <a:extLst>
              <a:ext uri="{FF2B5EF4-FFF2-40B4-BE49-F238E27FC236}">
                <a16:creationId xmlns:a16="http://schemas.microsoft.com/office/drawing/2014/main" id="{3BC6E16F-5A34-489F-980D-CA0C00AC1102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31600" y="1707540"/>
            <a:ext cx="914400" cy="841248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64;p11">
            <a:extLst>
              <a:ext uri="{FF2B5EF4-FFF2-40B4-BE49-F238E27FC236}">
                <a16:creationId xmlns:a16="http://schemas.microsoft.com/office/drawing/2014/main" id="{1B65A848-BF78-42EA-9B61-2EFCB2FBBAAF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8129" y="501910"/>
            <a:ext cx="912676" cy="840132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65;p11">
            <a:extLst>
              <a:ext uri="{FF2B5EF4-FFF2-40B4-BE49-F238E27FC236}">
                <a16:creationId xmlns:a16="http://schemas.microsoft.com/office/drawing/2014/main" id="{41EB4CCB-3649-47A9-94D0-8C4094823087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18602" y="1717080"/>
            <a:ext cx="914400" cy="841248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66;p11">
            <a:extLst>
              <a:ext uri="{FF2B5EF4-FFF2-40B4-BE49-F238E27FC236}">
                <a16:creationId xmlns:a16="http://schemas.microsoft.com/office/drawing/2014/main" id="{FCC56C0F-39D6-411F-86B6-D8B84553B0F1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181591" y="3092825"/>
            <a:ext cx="914400" cy="841248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67;p11">
            <a:extLst>
              <a:ext uri="{FF2B5EF4-FFF2-40B4-BE49-F238E27FC236}">
                <a16:creationId xmlns:a16="http://schemas.microsoft.com/office/drawing/2014/main" id="{C17E2E55-3FFE-436B-A070-4E6CCEA10FC4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77761" y="563712"/>
            <a:ext cx="914400" cy="841248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68;p11">
            <a:extLst>
              <a:ext uri="{FF2B5EF4-FFF2-40B4-BE49-F238E27FC236}">
                <a16:creationId xmlns:a16="http://schemas.microsoft.com/office/drawing/2014/main" id="{B7FC68CA-A82E-40EA-9B20-E95872BB1A9B}"/>
              </a:ext>
            </a:extLst>
          </p:cNvPr>
          <p:cNvSpPr/>
          <p:nvPr/>
        </p:nvSpPr>
        <p:spPr>
          <a:xfrm>
            <a:off x="5449517" y="752856"/>
            <a:ext cx="969264" cy="2286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69;p11">
            <a:extLst>
              <a:ext uri="{FF2B5EF4-FFF2-40B4-BE49-F238E27FC236}">
                <a16:creationId xmlns:a16="http://schemas.microsoft.com/office/drawing/2014/main" id="{474F331F-1EE1-455D-9423-A7243F5C7F05}"/>
              </a:ext>
            </a:extLst>
          </p:cNvPr>
          <p:cNvSpPr/>
          <p:nvPr/>
        </p:nvSpPr>
        <p:spPr>
          <a:xfrm>
            <a:off x="7181546" y="777759"/>
            <a:ext cx="988503" cy="209933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70;p11">
            <a:extLst>
              <a:ext uri="{FF2B5EF4-FFF2-40B4-BE49-F238E27FC236}">
                <a16:creationId xmlns:a16="http://schemas.microsoft.com/office/drawing/2014/main" id="{ED0935DE-5C39-4526-AA71-CEE36981CCFA}"/>
              </a:ext>
            </a:extLst>
          </p:cNvPr>
          <p:cNvSpPr/>
          <p:nvPr/>
        </p:nvSpPr>
        <p:spPr>
          <a:xfrm rot="-10796707">
            <a:off x="6419328" y="1067153"/>
            <a:ext cx="324960" cy="1141570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375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71;p11">
            <a:extLst>
              <a:ext uri="{FF2B5EF4-FFF2-40B4-BE49-F238E27FC236}">
                <a16:creationId xmlns:a16="http://schemas.microsoft.com/office/drawing/2014/main" id="{B696001E-319D-4163-BB57-44B0BEA4A8C5}"/>
              </a:ext>
            </a:extLst>
          </p:cNvPr>
          <p:cNvSpPr/>
          <p:nvPr/>
        </p:nvSpPr>
        <p:spPr>
          <a:xfrm rot="10800000" flipH="1">
            <a:off x="6814676" y="1067154"/>
            <a:ext cx="321235" cy="1141569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375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72;p11">
            <a:extLst>
              <a:ext uri="{FF2B5EF4-FFF2-40B4-BE49-F238E27FC236}">
                <a16:creationId xmlns:a16="http://schemas.microsoft.com/office/drawing/2014/main" id="{5375EAA6-86FC-4FEB-A001-EA746FE69F61}"/>
              </a:ext>
            </a:extLst>
          </p:cNvPr>
          <p:cNvSpPr/>
          <p:nvPr/>
        </p:nvSpPr>
        <p:spPr>
          <a:xfrm>
            <a:off x="4803954" y="1342042"/>
            <a:ext cx="228600" cy="628186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73;p11">
            <a:extLst>
              <a:ext uri="{FF2B5EF4-FFF2-40B4-BE49-F238E27FC236}">
                <a16:creationId xmlns:a16="http://schemas.microsoft.com/office/drawing/2014/main" id="{E66E231D-5173-4674-9665-4A4F54FA0EAC}"/>
              </a:ext>
            </a:extLst>
          </p:cNvPr>
          <p:cNvSpPr/>
          <p:nvPr/>
        </p:nvSpPr>
        <p:spPr>
          <a:xfrm>
            <a:off x="4794964" y="2306703"/>
            <a:ext cx="228600" cy="73152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" name="Google Shape;74;p11">
            <a:extLst>
              <a:ext uri="{FF2B5EF4-FFF2-40B4-BE49-F238E27FC236}">
                <a16:creationId xmlns:a16="http://schemas.microsoft.com/office/drawing/2014/main" id="{5C1BB41C-A4DC-4469-A36E-F91E73210994}"/>
              </a:ext>
            </a:extLst>
          </p:cNvPr>
          <p:cNvSpPr/>
          <p:nvPr/>
        </p:nvSpPr>
        <p:spPr>
          <a:xfrm>
            <a:off x="8547897" y="2370157"/>
            <a:ext cx="228600" cy="73152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75;p11">
            <a:extLst>
              <a:ext uri="{FF2B5EF4-FFF2-40B4-BE49-F238E27FC236}">
                <a16:creationId xmlns:a16="http://schemas.microsoft.com/office/drawing/2014/main" id="{28746978-09AB-407F-A30D-6A8A7401356E}"/>
              </a:ext>
            </a:extLst>
          </p:cNvPr>
          <p:cNvSpPr/>
          <p:nvPr/>
        </p:nvSpPr>
        <p:spPr>
          <a:xfrm>
            <a:off x="8556992" y="1403783"/>
            <a:ext cx="228600" cy="630936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76;p11">
            <a:extLst>
              <a:ext uri="{FF2B5EF4-FFF2-40B4-BE49-F238E27FC236}">
                <a16:creationId xmlns:a16="http://schemas.microsoft.com/office/drawing/2014/main" id="{01B6F3F5-AB75-4736-8D11-0F53C091DD03}"/>
              </a:ext>
            </a:extLst>
          </p:cNvPr>
          <p:cNvSpPr/>
          <p:nvPr/>
        </p:nvSpPr>
        <p:spPr>
          <a:xfrm>
            <a:off x="5011288" y="2021521"/>
            <a:ext cx="502920" cy="229497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" name="Google Shape;77;p11">
            <a:extLst>
              <a:ext uri="{FF2B5EF4-FFF2-40B4-BE49-F238E27FC236}">
                <a16:creationId xmlns:a16="http://schemas.microsoft.com/office/drawing/2014/main" id="{601EF5D7-CBCD-4CD7-A500-D0D83266867F}"/>
              </a:ext>
            </a:extLst>
          </p:cNvPr>
          <p:cNvSpPr/>
          <p:nvPr/>
        </p:nvSpPr>
        <p:spPr>
          <a:xfrm>
            <a:off x="8037021" y="2067788"/>
            <a:ext cx="499047" cy="2286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78;p11">
            <a:extLst>
              <a:ext uri="{FF2B5EF4-FFF2-40B4-BE49-F238E27FC236}">
                <a16:creationId xmlns:a16="http://schemas.microsoft.com/office/drawing/2014/main" id="{4C70EBE8-653E-4E0E-8A56-617A6C07BD9B}"/>
              </a:ext>
            </a:extLst>
          </p:cNvPr>
          <p:cNvSpPr/>
          <p:nvPr/>
        </p:nvSpPr>
        <p:spPr>
          <a:xfrm>
            <a:off x="8538804" y="2035931"/>
            <a:ext cx="246788" cy="323892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79;p11">
            <a:extLst>
              <a:ext uri="{FF2B5EF4-FFF2-40B4-BE49-F238E27FC236}">
                <a16:creationId xmlns:a16="http://schemas.microsoft.com/office/drawing/2014/main" id="{43046CA5-139C-44B4-9FB2-A71F71CEB81C}"/>
              </a:ext>
            </a:extLst>
          </p:cNvPr>
          <p:cNvSpPr/>
          <p:nvPr/>
        </p:nvSpPr>
        <p:spPr>
          <a:xfrm>
            <a:off x="4776676" y="1976250"/>
            <a:ext cx="246888" cy="32004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" name="Google Shape;80;p11">
            <a:extLst>
              <a:ext uri="{FF2B5EF4-FFF2-40B4-BE49-F238E27FC236}">
                <a16:creationId xmlns:a16="http://schemas.microsoft.com/office/drawing/2014/main" id="{9E8FE912-3980-413D-91AC-D181A8164EDF}"/>
              </a:ext>
            </a:extLst>
          </p:cNvPr>
          <p:cNvSpPr/>
          <p:nvPr/>
        </p:nvSpPr>
        <p:spPr>
          <a:xfrm>
            <a:off x="4776700" y="2009677"/>
            <a:ext cx="245422" cy="236973"/>
          </a:xfrm>
          <a:prstGeom prst="mathPlus">
            <a:avLst>
              <a:gd name="adj1" fmla="val 2352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" name="Google Shape;81;p11">
            <a:extLst>
              <a:ext uri="{FF2B5EF4-FFF2-40B4-BE49-F238E27FC236}">
                <a16:creationId xmlns:a16="http://schemas.microsoft.com/office/drawing/2014/main" id="{2B25B3C8-CC4A-4DDA-95CC-B20731B9591C}"/>
              </a:ext>
            </a:extLst>
          </p:cNvPr>
          <p:cNvSpPr/>
          <p:nvPr/>
        </p:nvSpPr>
        <p:spPr>
          <a:xfrm>
            <a:off x="8538803" y="2065676"/>
            <a:ext cx="246788" cy="237744"/>
          </a:xfrm>
          <a:prstGeom prst="mathPlus">
            <a:avLst>
              <a:gd name="adj1" fmla="val 2352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" name="Google Shape;82;p11">
            <a:extLst>
              <a:ext uri="{FF2B5EF4-FFF2-40B4-BE49-F238E27FC236}">
                <a16:creationId xmlns:a16="http://schemas.microsoft.com/office/drawing/2014/main" id="{3FD8400B-1CD8-435E-A484-3039152CB686}"/>
              </a:ext>
            </a:extLst>
          </p:cNvPr>
          <p:cNvSpPr/>
          <p:nvPr/>
        </p:nvSpPr>
        <p:spPr>
          <a:xfrm>
            <a:off x="4459585" y="4527145"/>
            <a:ext cx="815707" cy="3774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/>
              <a:t>Faster RCNN</a:t>
            </a:r>
            <a:endParaRPr sz="1200" b="1" dirty="0"/>
          </a:p>
        </p:txBody>
      </p:sp>
      <p:sp>
        <p:nvSpPr>
          <p:cNvPr id="25" name="Google Shape;83;p11">
            <a:extLst>
              <a:ext uri="{FF2B5EF4-FFF2-40B4-BE49-F238E27FC236}">
                <a16:creationId xmlns:a16="http://schemas.microsoft.com/office/drawing/2014/main" id="{7DB1C1DD-C3C1-4B0E-BE7A-AD5DACD00E56}"/>
              </a:ext>
            </a:extLst>
          </p:cNvPr>
          <p:cNvSpPr/>
          <p:nvPr/>
        </p:nvSpPr>
        <p:spPr>
          <a:xfrm>
            <a:off x="8071241" y="4574152"/>
            <a:ext cx="836419" cy="356487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/>
              <a:t>Faster RCNN</a:t>
            </a:r>
            <a:endParaRPr sz="1200" b="1" dirty="0"/>
          </a:p>
        </p:txBody>
      </p:sp>
      <p:pic>
        <p:nvPicPr>
          <p:cNvPr id="26" name="Google Shape;84;p11">
            <a:extLst>
              <a:ext uri="{FF2B5EF4-FFF2-40B4-BE49-F238E27FC236}">
                <a16:creationId xmlns:a16="http://schemas.microsoft.com/office/drawing/2014/main" id="{DD1C0B44-FB40-4AB4-BACC-107DE04D9DAA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16067" y="4126112"/>
            <a:ext cx="914400" cy="841248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85;p11">
            <a:extLst>
              <a:ext uri="{FF2B5EF4-FFF2-40B4-BE49-F238E27FC236}">
                <a16:creationId xmlns:a16="http://schemas.microsoft.com/office/drawing/2014/main" id="{C4C633A8-E820-4571-AF04-98344EA3B587}"/>
              </a:ext>
            </a:extLst>
          </p:cNvPr>
          <p:cNvSpPr/>
          <p:nvPr/>
        </p:nvSpPr>
        <p:spPr>
          <a:xfrm>
            <a:off x="4745548" y="3888905"/>
            <a:ext cx="228600" cy="64008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8" name="Google Shape;86;p11">
            <a:extLst>
              <a:ext uri="{FF2B5EF4-FFF2-40B4-BE49-F238E27FC236}">
                <a16:creationId xmlns:a16="http://schemas.microsoft.com/office/drawing/2014/main" id="{040E8AFD-85A7-4507-8B1D-A05E8DAACAF4}"/>
              </a:ext>
            </a:extLst>
          </p:cNvPr>
          <p:cNvSpPr/>
          <p:nvPr/>
        </p:nvSpPr>
        <p:spPr>
          <a:xfrm>
            <a:off x="8523263" y="3934073"/>
            <a:ext cx="228600" cy="64008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87;p11">
            <a:extLst>
              <a:ext uri="{FF2B5EF4-FFF2-40B4-BE49-F238E27FC236}">
                <a16:creationId xmlns:a16="http://schemas.microsoft.com/office/drawing/2014/main" id="{8B8F0EAA-B5BC-4900-9C14-9C4D8ADCA1C8}"/>
              </a:ext>
            </a:extLst>
          </p:cNvPr>
          <p:cNvSpPr/>
          <p:nvPr/>
        </p:nvSpPr>
        <p:spPr>
          <a:xfrm>
            <a:off x="5273524" y="4583281"/>
            <a:ext cx="942542" cy="2295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0" name="Google Shape;88;p11">
            <a:extLst>
              <a:ext uri="{FF2B5EF4-FFF2-40B4-BE49-F238E27FC236}">
                <a16:creationId xmlns:a16="http://schemas.microsoft.com/office/drawing/2014/main" id="{BC26FF9D-631A-4D48-B656-C4B50603371B}"/>
              </a:ext>
            </a:extLst>
          </p:cNvPr>
          <p:cNvSpPr/>
          <p:nvPr/>
        </p:nvSpPr>
        <p:spPr>
          <a:xfrm>
            <a:off x="7118602" y="4593227"/>
            <a:ext cx="952200" cy="2295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4" name="Google Shape;92;p11">
            <a:extLst>
              <a:ext uri="{FF2B5EF4-FFF2-40B4-BE49-F238E27FC236}">
                <a16:creationId xmlns:a16="http://schemas.microsoft.com/office/drawing/2014/main" id="{FB0ABEAE-AA2F-47AC-9A6F-CB1CF29DF579}"/>
              </a:ext>
            </a:extLst>
          </p:cNvPr>
          <p:cNvSpPr txBox="1"/>
          <p:nvPr/>
        </p:nvSpPr>
        <p:spPr>
          <a:xfrm>
            <a:off x="6300361" y="3853728"/>
            <a:ext cx="742500" cy="7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/>
              <a:t>Detection</a:t>
            </a:r>
            <a:endParaRPr sz="1000" dirty="0"/>
          </a:p>
        </p:txBody>
      </p:sp>
      <p:sp>
        <p:nvSpPr>
          <p:cNvPr id="35" name="Google Shape;93;p11">
            <a:extLst>
              <a:ext uri="{FF2B5EF4-FFF2-40B4-BE49-F238E27FC236}">
                <a16:creationId xmlns:a16="http://schemas.microsoft.com/office/drawing/2014/main" id="{407368DF-947B-410E-BEB1-1E0D0AD6C291}"/>
              </a:ext>
            </a:extLst>
          </p:cNvPr>
          <p:cNvSpPr txBox="1"/>
          <p:nvPr/>
        </p:nvSpPr>
        <p:spPr>
          <a:xfrm>
            <a:off x="4866773" y="3984953"/>
            <a:ext cx="742500" cy="7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/>
              <a:t>Fused Images</a:t>
            </a:r>
            <a:endParaRPr sz="1000" dirty="0"/>
          </a:p>
        </p:txBody>
      </p:sp>
      <p:sp>
        <p:nvSpPr>
          <p:cNvPr id="36" name="Google Shape;94;p11">
            <a:extLst>
              <a:ext uri="{FF2B5EF4-FFF2-40B4-BE49-F238E27FC236}">
                <a16:creationId xmlns:a16="http://schemas.microsoft.com/office/drawing/2014/main" id="{A82523EB-1BDD-44B6-AD86-8F199961B3F9}"/>
              </a:ext>
            </a:extLst>
          </p:cNvPr>
          <p:cNvSpPr txBox="1"/>
          <p:nvPr/>
        </p:nvSpPr>
        <p:spPr>
          <a:xfrm>
            <a:off x="8634961" y="4030121"/>
            <a:ext cx="742500" cy="7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/>
              <a:t>Fused Images</a:t>
            </a:r>
            <a:endParaRPr sz="1000" dirty="0"/>
          </a:p>
        </p:txBody>
      </p:sp>
      <p:pic>
        <p:nvPicPr>
          <p:cNvPr id="37" name="Google Shape;95;p11">
            <a:extLst>
              <a:ext uri="{FF2B5EF4-FFF2-40B4-BE49-F238E27FC236}">
                <a16:creationId xmlns:a16="http://schemas.microsoft.com/office/drawing/2014/main" id="{7A835974-8EC5-4EA1-8FE4-E9B4117C0C39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538863" y="3837129"/>
            <a:ext cx="1243950" cy="109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96;p11">
            <a:extLst>
              <a:ext uri="{FF2B5EF4-FFF2-40B4-BE49-F238E27FC236}">
                <a16:creationId xmlns:a16="http://schemas.microsoft.com/office/drawing/2014/main" id="{CDBFD290-DC97-4E32-9200-779866DB3C5A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015291" y="3829497"/>
            <a:ext cx="1243950" cy="1097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97;p11">
            <a:extLst>
              <a:ext uri="{FF2B5EF4-FFF2-40B4-BE49-F238E27FC236}">
                <a16:creationId xmlns:a16="http://schemas.microsoft.com/office/drawing/2014/main" id="{432B3213-AC75-459B-8D89-CDCCE186557F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12989" y="510513"/>
            <a:ext cx="1205081" cy="110143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Google Shape;98;p11">
            <a:extLst>
              <a:ext uri="{FF2B5EF4-FFF2-40B4-BE49-F238E27FC236}">
                <a16:creationId xmlns:a16="http://schemas.microsoft.com/office/drawing/2014/main" id="{07979ACC-4ADC-4208-A943-2E1BEE9903AF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486519" y="510789"/>
            <a:ext cx="1243950" cy="109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99;p11">
            <a:extLst>
              <a:ext uri="{FF2B5EF4-FFF2-40B4-BE49-F238E27FC236}">
                <a16:creationId xmlns:a16="http://schemas.microsoft.com/office/drawing/2014/main" id="{2C68AC80-5E94-4719-AE12-0239C9F59F74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015291" y="510151"/>
            <a:ext cx="1243950" cy="109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100;p11">
            <a:extLst>
              <a:ext uri="{FF2B5EF4-FFF2-40B4-BE49-F238E27FC236}">
                <a16:creationId xmlns:a16="http://schemas.microsoft.com/office/drawing/2014/main" id="{82303186-A03C-4A99-AD6D-C736C69AB8F0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97276" y="3832197"/>
            <a:ext cx="1233062" cy="1091750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101;p11">
            <a:extLst>
              <a:ext uri="{FF2B5EF4-FFF2-40B4-BE49-F238E27FC236}">
                <a16:creationId xmlns:a16="http://schemas.microsoft.com/office/drawing/2014/main" id="{FC1694D6-8F30-4165-A3A9-DCF5098056E7}"/>
              </a:ext>
            </a:extLst>
          </p:cNvPr>
          <p:cNvSpPr txBox="1"/>
          <p:nvPr/>
        </p:nvSpPr>
        <p:spPr>
          <a:xfrm>
            <a:off x="343381" y="225151"/>
            <a:ext cx="30792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Saliency Map using OpenCV</a:t>
            </a:r>
            <a:endParaRPr dirty="0"/>
          </a:p>
        </p:txBody>
      </p:sp>
      <p:sp>
        <p:nvSpPr>
          <p:cNvPr id="48" name="Google Shape;106;p11">
            <a:extLst>
              <a:ext uri="{FF2B5EF4-FFF2-40B4-BE49-F238E27FC236}">
                <a16:creationId xmlns:a16="http://schemas.microsoft.com/office/drawing/2014/main" id="{564AFE9E-83F6-40A3-B5D6-8BD5C6678A02}"/>
              </a:ext>
            </a:extLst>
          </p:cNvPr>
          <p:cNvSpPr txBox="1"/>
          <p:nvPr/>
        </p:nvSpPr>
        <p:spPr>
          <a:xfrm>
            <a:off x="112989" y="3514997"/>
            <a:ext cx="30792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dirty="0"/>
              <a:t>Saliency Map from Deep Network</a:t>
            </a:r>
            <a:endParaRPr dirty="0"/>
          </a:p>
        </p:txBody>
      </p:sp>
      <p:sp>
        <p:nvSpPr>
          <p:cNvPr id="50" name="Google Shape;108;p11">
            <a:extLst>
              <a:ext uri="{FF2B5EF4-FFF2-40B4-BE49-F238E27FC236}">
                <a16:creationId xmlns:a16="http://schemas.microsoft.com/office/drawing/2014/main" id="{38860253-3036-4A59-8271-2D9D80488DBF}"/>
              </a:ext>
            </a:extLst>
          </p:cNvPr>
          <p:cNvSpPr txBox="1"/>
          <p:nvPr/>
        </p:nvSpPr>
        <p:spPr>
          <a:xfrm>
            <a:off x="3036433" y="217190"/>
            <a:ext cx="1920000" cy="3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Fused Image</a:t>
            </a:r>
            <a:endParaRPr dirty="0"/>
          </a:p>
        </p:txBody>
      </p:sp>
      <p:sp>
        <p:nvSpPr>
          <p:cNvPr id="51" name="Google Shape;109;p11">
            <a:extLst>
              <a:ext uri="{FF2B5EF4-FFF2-40B4-BE49-F238E27FC236}">
                <a16:creationId xmlns:a16="http://schemas.microsoft.com/office/drawing/2014/main" id="{19F1C6D1-E4CF-48B1-A23D-47813F954E22}"/>
              </a:ext>
            </a:extLst>
          </p:cNvPr>
          <p:cNvSpPr txBox="1"/>
          <p:nvPr/>
        </p:nvSpPr>
        <p:spPr>
          <a:xfrm>
            <a:off x="3036433" y="3539481"/>
            <a:ext cx="19200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Fused Image</a:t>
            </a:r>
            <a:endParaRPr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F8ACB98-D8BD-4F5F-BD2B-B6C7F3B6CD30}"/>
              </a:ext>
            </a:extLst>
          </p:cNvPr>
          <p:cNvSpPr txBox="1"/>
          <p:nvPr/>
        </p:nvSpPr>
        <p:spPr>
          <a:xfrm>
            <a:off x="100977" y="-95890"/>
            <a:ext cx="24701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Methods</a:t>
            </a:r>
          </a:p>
        </p:txBody>
      </p:sp>
      <p:pic>
        <p:nvPicPr>
          <p:cNvPr id="53" name="Google Shape;102;p11">
            <a:extLst>
              <a:ext uri="{FF2B5EF4-FFF2-40B4-BE49-F238E27FC236}">
                <a16:creationId xmlns:a16="http://schemas.microsoft.com/office/drawing/2014/main" id="{DB2F80CB-B994-45D4-9BF8-E23B8F8D9B09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243315" y="2019702"/>
            <a:ext cx="1243950" cy="72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103;p11">
            <a:extLst>
              <a:ext uri="{FF2B5EF4-FFF2-40B4-BE49-F238E27FC236}">
                <a16:creationId xmlns:a16="http://schemas.microsoft.com/office/drawing/2014/main" id="{39B41E0E-9928-4235-A70B-05EEB99ED469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934989" y="2027952"/>
            <a:ext cx="1285882" cy="745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104;p11">
            <a:extLst>
              <a:ext uri="{FF2B5EF4-FFF2-40B4-BE49-F238E27FC236}">
                <a16:creationId xmlns:a16="http://schemas.microsoft.com/office/drawing/2014/main" id="{EFF99BF3-0EE3-49D8-AB0D-50DCE0C8E19F}"/>
              </a:ext>
            </a:extLst>
          </p:cNvPr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1955790" y="2831451"/>
            <a:ext cx="1243950" cy="720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105;p11">
            <a:extLst>
              <a:ext uri="{FF2B5EF4-FFF2-40B4-BE49-F238E27FC236}">
                <a16:creationId xmlns:a16="http://schemas.microsoft.com/office/drawing/2014/main" id="{0984CB61-BE34-4D14-8639-861B71E9DC19}"/>
              </a:ext>
            </a:extLst>
          </p:cNvPr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243315" y="2819856"/>
            <a:ext cx="1243950" cy="737425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107;p11">
            <a:extLst>
              <a:ext uri="{FF2B5EF4-FFF2-40B4-BE49-F238E27FC236}">
                <a16:creationId xmlns:a16="http://schemas.microsoft.com/office/drawing/2014/main" id="{EE399EC6-E1B3-4B84-B3BA-CD3181020780}"/>
              </a:ext>
            </a:extLst>
          </p:cNvPr>
          <p:cNvSpPr txBox="1"/>
          <p:nvPr/>
        </p:nvSpPr>
        <p:spPr>
          <a:xfrm>
            <a:off x="906697" y="1628337"/>
            <a:ext cx="2026200" cy="770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Our Dataset</a:t>
            </a:r>
            <a:endParaRPr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2762F219-D35A-4707-ABC9-0E20A1E848B5}"/>
              </a:ext>
            </a:extLst>
          </p:cNvPr>
          <p:cNvSpPr txBox="1"/>
          <p:nvPr/>
        </p:nvSpPr>
        <p:spPr>
          <a:xfrm>
            <a:off x="1252247" y="890868"/>
            <a:ext cx="2653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+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93CBD9FA-9F16-4BFA-9A13-52ACB14AC779}"/>
              </a:ext>
            </a:extLst>
          </p:cNvPr>
          <p:cNvSpPr/>
          <p:nvPr/>
        </p:nvSpPr>
        <p:spPr>
          <a:xfrm>
            <a:off x="1284257" y="4241133"/>
            <a:ext cx="2888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+</a:t>
            </a: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AD8B77B8-CB43-41D1-B840-8D5833E8D40D}"/>
              </a:ext>
            </a:extLst>
          </p:cNvPr>
          <p:cNvCxnSpPr>
            <a:stCxn id="40" idx="3"/>
            <a:endCxn id="41" idx="1"/>
          </p:cNvCxnSpPr>
          <p:nvPr/>
        </p:nvCxnSpPr>
        <p:spPr>
          <a:xfrm flipV="1">
            <a:off x="2730469" y="1056026"/>
            <a:ext cx="284822" cy="6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2A2F6BD5-88B4-467C-B75A-B53D540C533C}"/>
              </a:ext>
            </a:extLst>
          </p:cNvPr>
          <p:cNvCxnSpPr>
            <a:cxnSpLocks/>
            <a:stCxn id="37" idx="3"/>
            <a:endCxn id="38" idx="1"/>
          </p:cNvCxnSpPr>
          <p:nvPr/>
        </p:nvCxnSpPr>
        <p:spPr>
          <a:xfrm flipV="1">
            <a:off x="2782813" y="4378072"/>
            <a:ext cx="232478" cy="49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8E1F0683-0889-43B4-8EE2-4244A47E5B92}"/>
              </a:ext>
            </a:extLst>
          </p:cNvPr>
          <p:cNvSpPr txBox="1"/>
          <p:nvPr/>
        </p:nvSpPr>
        <p:spPr>
          <a:xfrm>
            <a:off x="1622709" y="1792640"/>
            <a:ext cx="26365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Ground Truth Saliency Mask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D4EC55B0-74DD-478B-AA67-CCABFBAD4C1F}"/>
              </a:ext>
            </a:extLst>
          </p:cNvPr>
          <p:cNvSpPr txBox="1"/>
          <p:nvPr/>
        </p:nvSpPr>
        <p:spPr>
          <a:xfrm>
            <a:off x="162153" y="1785576"/>
            <a:ext cx="14763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Thermal Image</a:t>
            </a:r>
          </a:p>
        </p:txBody>
      </p:sp>
    </p:spTree>
    <p:extLst>
      <p:ext uri="{BB962C8B-B14F-4D97-AF65-F5344CB8AC3E}">
        <p14:creationId xmlns:p14="http://schemas.microsoft.com/office/powerpoint/2010/main" val="2360667841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2" grpId="0" animBg="1"/>
      <p:bldP spid="59" grpId="0"/>
      <p:bldP spid="65" grpId="0"/>
      <p:bldP spid="90" grpId="1"/>
      <p:bldP spid="9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98641CD-BE84-405B-A7F9-9D29ECCD10A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</a:t>
            </a:fld>
            <a:endParaRPr lang="en-US"/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C9F43368-53F3-41E0-8FEF-61544ADAB3E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9862365"/>
              </p:ext>
            </p:extLst>
          </p:nvPr>
        </p:nvGraphicFramePr>
        <p:xfrm>
          <a:off x="1846555" y="2571750"/>
          <a:ext cx="5939162" cy="25717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5" name="Google Shape;116;p12">
            <a:extLst>
              <a:ext uri="{FF2B5EF4-FFF2-40B4-BE49-F238E27FC236}">
                <a16:creationId xmlns:a16="http://schemas.microsoft.com/office/drawing/2014/main" id="{CEB2EE84-EBD0-4AF0-A446-E23ADDCD70D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9575" y="1161288"/>
            <a:ext cx="1645920" cy="1280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17;p12">
            <a:extLst>
              <a:ext uri="{FF2B5EF4-FFF2-40B4-BE49-F238E27FC236}">
                <a16:creationId xmlns:a16="http://schemas.microsoft.com/office/drawing/2014/main" id="{CF153261-2EB4-45F8-AC46-FDE7718E74BE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6401" y="1159100"/>
            <a:ext cx="1645920" cy="1280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118;p12">
            <a:extLst>
              <a:ext uri="{FF2B5EF4-FFF2-40B4-BE49-F238E27FC236}">
                <a16:creationId xmlns:a16="http://schemas.microsoft.com/office/drawing/2014/main" id="{7F5A7BED-709C-4AE4-ADFC-0E9CF2DD0CCD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51225" y="1159088"/>
            <a:ext cx="1645920" cy="1280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119;p12">
            <a:extLst>
              <a:ext uri="{FF2B5EF4-FFF2-40B4-BE49-F238E27FC236}">
                <a16:creationId xmlns:a16="http://schemas.microsoft.com/office/drawing/2014/main" id="{48BE4CFA-7986-4FF9-804B-F78B3572C202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75249" y="1161288"/>
            <a:ext cx="1645920" cy="128016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20;p12">
            <a:extLst>
              <a:ext uri="{FF2B5EF4-FFF2-40B4-BE49-F238E27FC236}">
                <a16:creationId xmlns:a16="http://schemas.microsoft.com/office/drawing/2014/main" id="{ECE49ABA-753B-4FDF-A8AF-FB9233683152}"/>
              </a:ext>
            </a:extLst>
          </p:cNvPr>
          <p:cNvSpPr txBox="1"/>
          <p:nvPr/>
        </p:nvSpPr>
        <p:spPr>
          <a:xfrm>
            <a:off x="1" y="521174"/>
            <a:ext cx="9046346" cy="402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Why not use only Saliency Maps instead of augmenting the Thermal images with Saliency Maps?</a:t>
            </a:r>
            <a:endParaRPr sz="1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DABB7E9-07FA-4EE1-AF33-A8DBEEE2C57F}"/>
              </a:ext>
            </a:extLst>
          </p:cNvPr>
          <p:cNvSpPr txBox="1"/>
          <p:nvPr/>
        </p:nvSpPr>
        <p:spPr>
          <a:xfrm>
            <a:off x="-284085" y="92437"/>
            <a:ext cx="19353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RESULTS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AE28944-992F-426A-8A69-576D62A4BE23}"/>
              </a:ext>
            </a:extLst>
          </p:cNvPr>
          <p:cNvSpPr txBox="1"/>
          <p:nvPr/>
        </p:nvSpPr>
        <p:spPr>
          <a:xfrm>
            <a:off x="372863" y="899818"/>
            <a:ext cx="13486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Saliency Map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DF9A6AE-617D-4013-974B-02FA29FDB208}"/>
              </a:ext>
            </a:extLst>
          </p:cNvPr>
          <p:cNvSpPr txBox="1"/>
          <p:nvPr/>
        </p:nvSpPr>
        <p:spPr>
          <a:xfrm>
            <a:off x="2261310" y="901890"/>
            <a:ext cx="18225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Thermal + Saliency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2C83CC6-F7C4-4021-937B-AEC99BE38BFA}"/>
              </a:ext>
            </a:extLst>
          </p:cNvPr>
          <p:cNvSpPr txBox="1"/>
          <p:nvPr/>
        </p:nvSpPr>
        <p:spPr>
          <a:xfrm>
            <a:off x="4944997" y="871092"/>
            <a:ext cx="13486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Saliency Map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5C4212A-0C00-4BF9-85DC-6CF9664FB609}"/>
              </a:ext>
            </a:extLst>
          </p:cNvPr>
          <p:cNvSpPr txBox="1"/>
          <p:nvPr/>
        </p:nvSpPr>
        <p:spPr>
          <a:xfrm>
            <a:off x="6758271" y="879555"/>
            <a:ext cx="18225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Thermal + Saliency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AECE0FF-FEBE-45BE-8E16-B2F39A010FE2}"/>
              </a:ext>
            </a:extLst>
          </p:cNvPr>
          <p:cNvSpPr txBox="1"/>
          <p:nvPr/>
        </p:nvSpPr>
        <p:spPr>
          <a:xfrm rot="16200000">
            <a:off x="-107729" y="2688668"/>
            <a:ext cx="35777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Log  Average Miss Rate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0231C49-D2D9-4F1B-A084-7A7BC228ED43}"/>
              </a:ext>
            </a:extLst>
          </p:cNvPr>
          <p:cNvSpPr txBox="1"/>
          <p:nvPr/>
        </p:nvSpPr>
        <p:spPr>
          <a:xfrm>
            <a:off x="2678662" y="2721692"/>
            <a:ext cx="6214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0.44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EDFC54E-1F3A-4743-94D8-645D5F4C5A7F}"/>
              </a:ext>
            </a:extLst>
          </p:cNvPr>
          <p:cNvSpPr txBox="1"/>
          <p:nvPr/>
        </p:nvSpPr>
        <p:spPr>
          <a:xfrm>
            <a:off x="2989380" y="2928905"/>
            <a:ext cx="6247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0.39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8777D19-D273-452F-8395-91B9BED797D0}"/>
              </a:ext>
            </a:extLst>
          </p:cNvPr>
          <p:cNvSpPr txBox="1"/>
          <p:nvPr/>
        </p:nvSpPr>
        <p:spPr>
          <a:xfrm>
            <a:off x="3272427" y="3201798"/>
            <a:ext cx="6247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0.32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A972676-C9F6-4BBB-92DE-5610C2CBED34}"/>
              </a:ext>
            </a:extLst>
          </p:cNvPr>
          <p:cNvSpPr txBox="1"/>
          <p:nvPr/>
        </p:nvSpPr>
        <p:spPr>
          <a:xfrm>
            <a:off x="3662260" y="3268819"/>
            <a:ext cx="6428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0.30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DA36484-633F-472A-BD8F-06D2D9BE78AA}"/>
              </a:ext>
            </a:extLst>
          </p:cNvPr>
          <p:cNvSpPr txBox="1"/>
          <p:nvPr/>
        </p:nvSpPr>
        <p:spPr>
          <a:xfrm>
            <a:off x="4807179" y="2904732"/>
            <a:ext cx="7128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0.40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1641F5D-4BEE-4AA2-94F4-51367597A7A4}"/>
              </a:ext>
            </a:extLst>
          </p:cNvPr>
          <p:cNvSpPr txBox="1"/>
          <p:nvPr/>
        </p:nvSpPr>
        <p:spPr>
          <a:xfrm>
            <a:off x="4369147" y="2894021"/>
            <a:ext cx="5899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0.40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7E9BC43-4BF5-4C79-823F-350FBB977364}"/>
              </a:ext>
            </a:extLst>
          </p:cNvPr>
          <p:cNvSpPr txBox="1"/>
          <p:nvPr/>
        </p:nvSpPr>
        <p:spPr>
          <a:xfrm>
            <a:off x="4944997" y="3576596"/>
            <a:ext cx="5899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0.22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D34044D-437B-4E10-BA9A-3079BD1CC8BB}"/>
              </a:ext>
            </a:extLst>
          </p:cNvPr>
          <p:cNvSpPr txBox="1"/>
          <p:nvPr/>
        </p:nvSpPr>
        <p:spPr>
          <a:xfrm>
            <a:off x="5358505" y="3649642"/>
            <a:ext cx="6544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0.21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11791E2-F8A5-478F-AE4A-C8A7B08BC9E5}"/>
              </a:ext>
            </a:extLst>
          </p:cNvPr>
          <p:cNvCxnSpPr/>
          <p:nvPr/>
        </p:nvCxnSpPr>
        <p:spPr>
          <a:xfrm flipH="1">
            <a:off x="1039447" y="1538240"/>
            <a:ext cx="182880" cy="2238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1C96FB5-34B1-4249-A5A9-43A2322D4CAB}"/>
              </a:ext>
            </a:extLst>
          </p:cNvPr>
          <p:cNvCxnSpPr/>
          <p:nvPr/>
        </p:nvCxnSpPr>
        <p:spPr>
          <a:xfrm flipH="1">
            <a:off x="3139379" y="1492111"/>
            <a:ext cx="182880" cy="22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CE870D5-37E3-4C9F-B73C-FDDDA6498F30}"/>
              </a:ext>
            </a:extLst>
          </p:cNvPr>
          <p:cNvCxnSpPr/>
          <p:nvPr/>
        </p:nvCxnSpPr>
        <p:spPr>
          <a:xfrm flipH="1">
            <a:off x="5058449" y="1699523"/>
            <a:ext cx="182880" cy="22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1F9591B-DF56-4B41-BE02-4B001E18C96E}"/>
              </a:ext>
            </a:extLst>
          </p:cNvPr>
          <p:cNvCxnSpPr>
            <a:cxnSpLocks/>
          </p:cNvCxnSpPr>
          <p:nvPr/>
        </p:nvCxnSpPr>
        <p:spPr>
          <a:xfrm flipH="1">
            <a:off x="7126015" y="1657380"/>
            <a:ext cx="182880" cy="22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7129311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4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4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4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4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3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4">
                                            <p:graphicEl>
                                              <a:chart seriesIdx="3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 uiExpand="1">
        <p:bldSub>
          <a:bldChart bld="series"/>
        </p:bldSub>
      </p:bldGraphic>
      <p:bldP spid="12" grpId="0"/>
      <p:bldP spid="13" grpId="0"/>
      <p:bldP spid="14" grpId="0"/>
      <p:bldP spid="15" grpId="0"/>
      <p:bldP spid="16" grpId="0"/>
      <p:bldP spid="17" grpId="0"/>
      <p:bldP spid="32" grpId="0"/>
      <p:bldP spid="33" grpId="0"/>
      <p:bldP spid="34" grpId="0"/>
      <p:bldP spid="35" grpId="0"/>
      <p:bldP spid="36" grpId="0"/>
      <p:bldP spid="37" grpId="0"/>
    </p:bldLst>
  </p:timing>
</p:sld>
</file>

<file path=ppt/theme/theme1.xml><?xml version="1.0" encoding="utf-8"?>
<a:theme xmlns:a="http://schemas.openxmlformats.org/drawingml/2006/main" name="Office Theme">
  <a:themeElements>
    <a:clrScheme name="Plaza">
      <a:dk1>
        <a:srgbClr val="000000"/>
      </a:dk1>
      <a:lt1>
        <a:srgbClr val="FFFFFF"/>
      </a:lt1>
      <a:dk2>
        <a:srgbClr val="333333"/>
      </a:dk2>
      <a:lt2>
        <a:srgbClr val="CCCCCC"/>
      </a:lt2>
      <a:accent1>
        <a:srgbClr val="990000"/>
      </a:accent1>
      <a:accent2>
        <a:srgbClr val="580101"/>
      </a:accent2>
      <a:accent3>
        <a:srgbClr val="E94A00"/>
      </a:accent3>
      <a:accent4>
        <a:srgbClr val="EB8F00"/>
      </a:accent4>
      <a:accent5>
        <a:srgbClr val="A4A4A4"/>
      </a:accent5>
      <a:accent6>
        <a:srgbClr val="666666"/>
      </a:accent6>
      <a:hlink>
        <a:srgbClr val="D01010"/>
      </a:hlink>
      <a:folHlink>
        <a:srgbClr val="E6682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553</TotalTime>
  <Words>157</Words>
  <Application>Microsoft Office PowerPoint</Application>
  <PresentationFormat>On-screen Show (16:9)</PresentationFormat>
  <Paragraphs>48</Paragraphs>
  <Slides>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Shasvat Desai</cp:lastModifiedBy>
  <cp:revision>31</cp:revision>
  <dcterms:modified xsi:type="dcterms:W3CDTF">2019-06-10T04:59:01Z</dcterms:modified>
</cp:coreProperties>
</file>